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87" r:id="rId3"/>
    <p:sldId id="290" r:id="rId4"/>
    <p:sldId id="275" r:id="rId5"/>
    <p:sldId id="289" r:id="rId6"/>
    <p:sldId id="291" r:id="rId7"/>
    <p:sldId id="288" r:id="rId8"/>
    <p:sldId id="274" r:id="rId9"/>
    <p:sldId id="292" r:id="rId10"/>
  </p:sldIdLst>
  <p:sldSz cx="9144000" cy="6858000" type="screen4x3"/>
  <p:notesSz cx="6858000" cy="92964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294967295" orient="horz" pos="2160" userDrawn="1">
          <p15:clr>
            <a:srgbClr val="A4A3A4"/>
          </p15:clr>
        </p15:guide>
        <p15:guide id="4294967295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66FF"/>
    <a:srgbClr val="B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7" autoAdjust="0"/>
    <p:restoredTop sz="97699" autoAdjust="0"/>
  </p:normalViewPr>
  <p:slideViewPr>
    <p:cSldViewPr>
      <p:cViewPr>
        <p:scale>
          <a:sx n="60" d="100"/>
          <a:sy n="60" d="100"/>
        </p:scale>
        <p:origin x="1720" y="6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107" cy="465476"/>
          </a:xfrm>
          <a:prstGeom prst="rect">
            <a:avLst/>
          </a:prstGeom>
        </p:spPr>
        <p:txBody>
          <a:bodyPr vert="horz" lIns="92714" tIns="46357" rIns="92714" bIns="4635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355" y="0"/>
            <a:ext cx="2972107" cy="465476"/>
          </a:xfrm>
          <a:prstGeom prst="rect">
            <a:avLst/>
          </a:prstGeom>
        </p:spPr>
        <p:txBody>
          <a:bodyPr vert="horz" lIns="92714" tIns="46357" rIns="92714" bIns="46357" rtlCol="0"/>
          <a:lstStyle>
            <a:lvl1pPr algn="r">
              <a:defRPr sz="1300"/>
            </a:lvl1pPr>
          </a:lstStyle>
          <a:p>
            <a:r>
              <a:rPr lang="en-US" smtClean="0"/>
              <a:t>Serrania Charter robotics visit (2/18/16)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286"/>
            <a:ext cx="2972107" cy="465476"/>
          </a:xfrm>
          <a:prstGeom prst="rect">
            <a:avLst/>
          </a:prstGeom>
        </p:spPr>
        <p:txBody>
          <a:bodyPr vert="horz" lIns="92714" tIns="46357" rIns="92714" bIns="4635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355" y="8829286"/>
            <a:ext cx="2972107" cy="465476"/>
          </a:xfrm>
          <a:prstGeom prst="rect">
            <a:avLst/>
          </a:prstGeom>
        </p:spPr>
        <p:txBody>
          <a:bodyPr vert="horz" lIns="92714" tIns="46357" rIns="92714" bIns="46357" rtlCol="0" anchor="b"/>
          <a:lstStyle>
            <a:lvl1pPr algn="r">
              <a:defRPr sz="1300"/>
            </a:lvl1pPr>
          </a:lstStyle>
          <a:p>
            <a:fld id="{93F30E2C-23D4-4CDE-8FCE-CEA2DF5116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1068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1" cy="464820"/>
          </a:xfrm>
          <a:prstGeom prst="rect">
            <a:avLst/>
          </a:prstGeom>
        </p:spPr>
        <p:txBody>
          <a:bodyPr vert="horz" lIns="92714" tIns="46357" rIns="92714" bIns="4635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5" y="1"/>
            <a:ext cx="2971801" cy="464820"/>
          </a:xfrm>
          <a:prstGeom prst="rect">
            <a:avLst/>
          </a:prstGeom>
        </p:spPr>
        <p:txBody>
          <a:bodyPr vert="horz" lIns="92714" tIns="46357" rIns="92714" bIns="46357" rtlCol="0"/>
          <a:lstStyle>
            <a:lvl1pPr algn="r">
              <a:defRPr sz="1300"/>
            </a:lvl1pPr>
          </a:lstStyle>
          <a:p>
            <a:r>
              <a:rPr lang="en-US" smtClean="0"/>
              <a:t>Serrania Charter robotics visit (2/18/16)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14" tIns="46357" rIns="92714" bIns="4635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415791"/>
            <a:ext cx="5486400" cy="4183380"/>
          </a:xfrm>
          <a:prstGeom prst="rect">
            <a:avLst/>
          </a:prstGeom>
        </p:spPr>
        <p:txBody>
          <a:bodyPr vert="horz" lIns="92714" tIns="46357" rIns="92714" bIns="4635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1" cy="464820"/>
          </a:xfrm>
          <a:prstGeom prst="rect">
            <a:avLst/>
          </a:prstGeom>
        </p:spPr>
        <p:txBody>
          <a:bodyPr vert="horz" lIns="92714" tIns="46357" rIns="92714" bIns="4635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5" y="8829967"/>
            <a:ext cx="2971801" cy="464820"/>
          </a:xfrm>
          <a:prstGeom prst="rect">
            <a:avLst/>
          </a:prstGeom>
        </p:spPr>
        <p:txBody>
          <a:bodyPr vert="horz" lIns="92714" tIns="46357" rIns="92714" bIns="46357" rtlCol="0" anchor="b"/>
          <a:lstStyle>
            <a:lvl1pPr algn="r">
              <a:defRPr sz="1300"/>
            </a:lvl1pPr>
          </a:lstStyle>
          <a:p>
            <a:fld id="{B384785E-D867-4918-902E-2B558F44A3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95921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Serrania Charter robotics visit (2/18/16)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84785E-D867-4918-902E-2B558F44A34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922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5261" indent="-165261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Serrania Charter robotics visit (2/18/16)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84785E-D867-4918-902E-2B558F44A34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14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Serrania Charter robotics visit (2/18/16)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84785E-D867-4918-902E-2B558F44A34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358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5261" indent="-165261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Serrania Charter robotics visit (2/18/16)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84785E-D867-4918-902E-2B558F44A34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5311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Serrania Charter robotics visit (2/18/16)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84785E-D867-4918-902E-2B558F44A34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601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9A446-E3B6-4E52-B3D6-A119A3A6CA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Lec #1 (8/22/13)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9A446-E3B6-4E52-B3D6-A119A3A6CA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Lec #1 (8/22/13)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9A446-E3B6-4E52-B3D6-A119A3A6CA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Lec #1 (8/22/13)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9A446-E3B6-4E52-B3D6-A119A3A6CA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Lec #1 (8/22/13)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9A446-E3B6-4E52-B3D6-A119A3A6CA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Lec #1 (8/22/13)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9A446-E3B6-4E52-B3D6-A119A3A6CA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Lec #1 (8/22/13)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9A446-E3B6-4E52-B3D6-A119A3A6CA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Lec #1 (8/22/13)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9A446-E3B6-4E52-B3D6-A119A3A6CA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Lec #1 (8/22/13)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9A446-E3B6-4E52-B3D6-A119A3A6CA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Lec #1 (8/22/13)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9A446-E3B6-4E52-B3D6-A119A3A6CA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Lec #1 (8/22/13)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9A446-E3B6-4E52-B3D6-A119A3A6CA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9A446-E3B6-4E52-B3D6-A119A3A6CA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CNET%20News%20-%20Meet%20the%20robots%20making%20Amazon%20even%20faster_EXCERPT.mp4" TargetMode="External"/><Relationship Id="rId1" Type="http://schemas.microsoft.com/office/2007/relationships/media" Target="CNET%20News%20-%20Meet%20the%20robots%20making%20Amazon%20even%20faster_EXCERPT.mp4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image" Target="../media/image10.jpeg"/><Relationship Id="rId3" Type="http://schemas.microsoft.com/office/2007/relationships/media" Target="Purdue%20Univ_Firefighting%20robot_excerpt.wmv" TargetMode="Externa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9.png"/><Relationship Id="rId2" Type="http://schemas.openxmlformats.org/officeDocument/2006/relationships/video" Target="Boston%20Dynamics%20Wildcat_excerpt.wmv" TargetMode="External"/><Relationship Id="rId1" Type="http://schemas.microsoft.com/office/2007/relationships/media" Target="Boston%20Dynamics%20Wildcat_excerpt.wmv" TargetMode="External"/><Relationship Id="rId6" Type="http://schemas.openxmlformats.org/officeDocument/2006/relationships/video" Target="Aerial%20swarm%20robots_excerpt.wmv" TargetMode="External"/><Relationship Id="rId11" Type="http://schemas.openxmlformats.org/officeDocument/2006/relationships/image" Target="../media/image8.png"/><Relationship Id="rId5" Type="http://schemas.microsoft.com/office/2007/relationships/media" Target="Aerial%20swarm%20robots_excerpt.wmv" TargetMode="External"/><Relationship Id="rId10" Type="http://schemas.openxmlformats.org/officeDocument/2006/relationships/image" Target="../media/image7.jpeg"/><Relationship Id="rId4" Type="http://schemas.openxmlformats.org/officeDocument/2006/relationships/video" Target="Purdue%20Univ_Firefighting%20robot_excerpt.wmv" TargetMode="External"/><Relationship Id="rId9" Type="http://schemas.openxmlformats.org/officeDocument/2006/relationships/image" Target="../media/image6.jpeg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ideo" Target="Aerial%20swarm%20robots_Playing%20music_excerpt.wmv" TargetMode="External"/><Relationship Id="rId13" Type="http://schemas.openxmlformats.org/officeDocument/2006/relationships/image" Target="../media/image15.png"/><Relationship Id="rId3" Type="http://schemas.microsoft.com/office/2007/relationships/media" Target="CCTV%20Spring%20Festival%20Gala%20had%20540%20robots%20&amp;%2029%20drones%20dancing%20to%20the%20lyrics.mp4" TargetMode="External"/><Relationship Id="rId7" Type="http://schemas.microsoft.com/office/2007/relationships/media" Target="Aerial%20swarm%20robots_Playing%20music_excerpt.wmv" TargetMode="External"/><Relationship Id="rId12" Type="http://schemas.openxmlformats.org/officeDocument/2006/relationships/image" Target="../media/image14.png"/><Relationship Id="rId2" Type="http://schemas.openxmlformats.org/officeDocument/2006/relationships/video" Target="Robots%20playing%20soccer%20at%20RoboCup%202015%20is%20like%20watching%20toddlers%20learn%20to%20kick%20%20Mashable.mp4" TargetMode="External"/><Relationship Id="rId1" Type="http://schemas.microsoft.com/office/2007/relationships/media" Target="Robots%20playing%20soccer%20at%20RoboCup%202015%20is%20like%20watching%20toddlers%20learn%20to%20kick%20%20Mashable.mp4" TargetMode="External"/><Relationship Id="rId6" Type="http://schemas.openxmlformats.org/officeDocument/2006/relationships/video" Target="Star%20Tours%20Backstage%20-%20VIP%20Room%20-%20Disneyland%20Paris.mp4" TargetMode="External"/><Relationship Id="rId11" Type="http://schemas.openxmlformats.org/officeDocument/2006/relationships/image" Target="../media/image13.png"/><Relationship Id="rId5" Type="http://schemas.microsoft.com/office/2007/relationships/media" Target="Star%20Tours%20Backstage%20-%20VIP%20Room%20-%20Disneyland%20Paris.mp4" TargetMode="External"/><Relationship Id="rId10" Type="http://schemas.openxmlformats.org/officeDocument/2006/relationships/image" Target="../media/image12.png"/><Relationship Id="rId4" Type="http://schemas.openxmlformats.org/officeDocument/2006/relationships/video" Target="CCTV%20Spring%20Festival%20Gala%20had%20540%20robots%20&amp;%2029%20drones%20dancing%20to%20the%20lyrics.mp4" TargetMode="Externa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2.png"/><Relationship Id="rId3" Type="http://schemas.microsoft.com/office/2007/relationships/media" Target="AmphiBot%20III%20at%20the%20first%20human-robot%20swimming%20race.mp4" TargetMode="External"/><Relationship Id="rId7" Type="http://schemas.openxmlformats.org/officeDocument/2006/relationships/image" Target="../media/image17.jpeg"/><Relationship Id="rId12" Type="http://schemas.openxmlformats.org/officeDocument/2006/relationships/image" Target="../media/image21.png"/><Relationship Id="rId2" Type="http://schemas.openxmlformats.org/officeDocument/2006/relationships/video" Target="Robo%20Raven%20(UMD%20Robotics)_EXCERPT.mp4" TargetMode="External"/><Relationship Id="rId1" Type="http://schemas.microsoft.com/office/2007/relationships/media" Target="Robo%20Raven%20(UMD%20Robotics)_EXCERPT.mp4" TargetMode="External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20.jpeg"/><Relationship Id="rId5" Type="http://schemas.openxmlformats.org/officeDocument/2006/relationships/slideLayout" Target="../slideLayouts/slideLayout2.xml"/><Relationship Id="rId10" Type="http://schemas.openxmlformats.org/officeDocument/2006/relationships/hyperlink" Target="file:///D:\Lectures\Movies\03delta01.wmv" TargetMode="External"/><Relationship Id="rId4" Type="http://schemas.openxmlformats.org/officeDocument/2006/relationships/video" Target="AmphiBot%20III%20at%20the%20first%20human-robot%20swimming%20race.mp4" TargetMode="External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2" Type="http://schemas.openxmlformats.org/officeDocument/2006/relationships/video" Target="Keepon%20social%20robot_excerpt.wmv" TargetMode="External"/><Relationship Id="rId1" Type="http://schemas.microsoft.com/office/2007/relationships/media" Target="Keepon%20social%20robot_excerpt.wmv" TargetMode="Externa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microsoft.com/office/2007/relationships/media" Target="Could%20This%20Robot%20Chef%20Change%20The%20Future%20Of%20Cooking.mp4" TargetMode="External"/><Relationship Id="rId7" Type="http://schemas.openxmlformats.org/officeDocument/2006/relationships/image" Target="../media/image27.jpeg"/><Relationship Id="rId12" Type="http://schemas.openxmlformats.org/officeDocument/2006/relationships/image" Target="../media/image32.png"/><Relationship Id="rId2" Type="http://schemas.openxmlformats.org/officeDocument/2006/relationships/video" Target="JACO%20Rehab%20Edition%20by%20Kinova.mp4" TargetMode="External"/><Relationship Id="rId1" Type="http://schemas.microsoft.com/office/2007/relationships/media" Target="JACO%20Rehab%20Edition%20by%20Kinova.mp4" TargetMode="External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31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0.jpeg"/><Relationship Id="rId4" Type="http://schemas.openxmlformats.org/officeDocument/2006/relationships/video" Target="Could%20This%20Robot%20Chef%20Change%20The%20Future%20Of%20Cooking.mp4" TargetMode="External"/><Relationship Id="rId9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13" Type="http://schemas.openxmlformats.org/officeDocument/2006/relationships/image" Target="../media/image37.png"/><Relationship Id="rId3" Type="http://schemas.microsoft.com/office/2007/relationships/media" Target="PARO%20Therapeutic%20robot%20baby%20seal%20for%20people%20with%20dementia.mp4" TargetMode="Externa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36.png"/><Relationship Id="rId2" Type="http://schemas.openxmlformats.org/officeDocument/2006/relationships/video" Target="60%20Minutes_prosthetics_3min52sec_excerpt.wmv" TargetMode="External"/><Relationship Id="rId1" Type="http://schemas.microsoft.com/office/2007/relationships/media" Target="60%20Minutes_prosthetics_3min52sec_excerpt.wmv" TargetMode="External"/><Relationship Id="rId6" Type="http://schemas.openxmlformats.org/officeDocument/2006/relationships/video" Target="Playing%20Soccer%20in%20Phoenix.mp4" TargetMode="External"/><Relationship Id="rId11" Type="http://schemas.openxmlformats.org/officeDocument/2006/relationships/image" Target="../media/image35.png"/><Relationship Id="rId5" Type="http://schemas.microsoft.com/office/2007/relationships/media" Target="Playing%20Soccer%20in%20Phoenix.mp4" TargetMode="External"/><Relationship Id="rId10" Type="http://schemas.openxmlformats.org/officeDocument/2006/relationships/image" Target="../media/image34.jpeg"/><Relationship Id="rId4" Type="http://schemas.openxmlformats.org/officeDocument/2006/relationships/video" Target="PARO%20Therapeutic%20robot%20baby%20seal%20for%20people%20with%20dementia.mp4" TargetMode="External"/><Relationship Id="rId9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eronica Santos\Dropbox\Temp\Outreach_Rover Elem_111813\Where's Wall-e post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6887"/>
            <a:ext cx="9144000" cy="622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Robots helping people…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 factories!</a:t>
            </a:r>
            <a:endParaRPr lang="en-US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2" name="Group 31"/>
          <p:cNvGrpSpPr>
            <a:grpSpLocks noChangeAspect="1"/>
          </p:cNvGrpSpPr>
          <p:nvPr/>
        </p:nvGrpSpPr>
        <p:grpSpPr>
          <a:xfrm>
            <a:off x="5488471" y="5181600"/>
            <a:ext cx="1816523" cy="1651425"/>
            <a:chOff x="2839430" y="1101905"/>
            <a:chExt cx="3679722" cy="3345285"/>
          </a:xfrm>
        </p:grpSpPr>
        <p:sp>
          <p:nvSpPr>
            <p:cNvPr id="12" name="TextBox 11"/>
            <p:cNvSpPr txBox="1"/>
            <p:nvPr/>
          </p:nvSpPr>
          <p:spPr>
            <a:xfrm>
              <a:off x="2839430" y="3449650"/>
              <a:ext cx="3679722" cy="997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Packaging your food</a:t>
              </a:r>
            </a:p>
            <a:p>
              <a:pPr algn="ctr"/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(Perfect Packaging)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100" name="Picture 4" descr="C:\Workstuff\MAE_547\Multimedia\perfectPackaging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29716" y="1101905"/>
              <a:ext cx="3124191" cy="2315370"/>
            </a:xfrm>
            <a:prstGeom prst="rect">
              <a:avLst/>
            </a:prstGeom>
            <a:noFill/>
          </p:spPr>
        </p:pic>
      </p:grpSp>
      <p:grpSp>
        <p:nvGrpSpPr>
          <p:cNvPr id="34" name="Group 33"/>
          <p:cNvGrpSpPr>
            <a:grpSpLocks noChangeAspect="1"/>
          </p:cNvGrpSpPr>
          <p:nvPr/>
        </p:nvGrpSpPr>
        <p:grpSpPr>
          <a:xfrm>
            <a:off x="2019311" y="5181600"/>
            <a:ext cx="1621368" cy="1470716"/>
            <a:chOff x="3046981" y="4124961"/>
            <a:chExt cx="3025358" cy="2778018"/>
          </a:xfrm>
        </p:grpSpPr>
        <p:sp>
          <p:nvSpPr>
            <p:cNvPr id="27" name="Text Box 30"/>
            <p:cNvSpPr txBox="1">
              <a:spLocks noChangeArrowheads="1"/>
            </p:cNvSpPr>
            <p:nvPr/>
          </p:nvSpPr>
          <p:spPr bwMode="auto">
            <a:xfrm>
              <a:off x="3071675" y="6321623"/>
              <a:ext cx="3000664" cy="581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Building your cars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101" name="Picture 5" descr="C:\Workstuff\MAE_547\Multimedia\IndRobot_CarAssembly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46981" y="4124961"/>
              <a:ext cx="2880593" cy="2158999"/>
            </a:xfrm>
            <a:prstGeom prst="rect">
              <a:avLst/>
            </a:prstGeom>
            <a:noFill/>
          </p:spPr>
        </p:pic>
      </p:grp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3440120" y="4460557"/>
            <a:ext cx="226376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>Retrieving your purchases</a:t>
            </a: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Kiva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Systems)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CNET News - Meet the robots making Amazon even faster_EXCERP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60550" y="1357086"/>
            <a:ext cx="54229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Robots helping people…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 dangerous places!</a:t>
            </a:r>
            <a:endParaRPr lang="en-US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26"/>
          <p:cNvGrpSpPr/>
          <p:nvPr/>
        </p:nvGrpSpPr>
        <p:grpSpPr>
          <a:xfrm>
            <a:off x="5301284" y="4648200"/>
            <a:ext cx="1624632" cy="1657463"/>
            <a:chOff x="121910" y="1839243"/>
            <a:chExt cx="1624632" cy="1657463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1910" y="1839243"/>
              <a:ext cx="1624632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Text Box 13"/>
            <p:cNvSpPr txBox="1">
              <a:spLocks noChangeArrowheads="1"/>
            </p:cNvSpPr>
            <p:nvPr/>
          </p:nvSpPr>
          <p:spPr bwMode="auto">
            <a:xfrm>
              <a:off x="186265" y="3004263"/>
              <a:ext cx="1495922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Underwater</a:t>
              </a:r>
            </a:p>
            <a:p>
              <a:pPr algn="ctr"/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(Schilling Robotics)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7333284" y="4648200"/>
            <a:ext cx="1403350" cy="1706563"/>
            <a:chOff x="4614" y="1342"/>
            <a:chExt cx="884" cy="1075"/>
          </a:xfrm>
        </p:grpSpPr>
        <p:pic>
          <p:nvPicPr>
            <p:cNvPr id="26" name="Picture 29" descr="robonaut_HoldingObject"/>
            <p:cNvPicPr>
              <a:picLocks noChangeAspect="1" noChangeArrowheads="1"/>
            </p:cNvPicPr>
            <p:nvPr/>
          </p:nvPicPr>
          <p:blipFill>
            <a:blip r:embed="rId9" cstate="print"/>
            <a:srcRect l="3600" t="1126" r="3600" b="7887"/>
            <a:stretch>
              <a:fillRect/>
            </a:stretch>
          </p:blipFill>
          <p:spPr bwMode="auto">
            <a:xfrm>
              <a:off x="4710" y="1342"/>
              <a:ext cx="691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30"/>
            <p:cNvSpPr txBox="1">
              <a:spLocks noChangeArrowheads="1"/>
            </p:cNvSpPr>
            <p:nvPr/>
          </p:nvSpPr>
          <p:spPr bwMode="auto">
            <a:xfrm>
              <a:off x="4614" y="2107"/>
              <a:ext cx="884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In space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1200" dirty="0">
                  <a:latin typeface="Arial" pitchFamily="34" charset="0"/>
                  <a:cs typeface="Arial" pitchFamily="34" charset="0"/>
                </a:rPr>
                <a:t>(NASA </a:t>
              </a:r>
              <a:r>
                <a:rPr lang="en-US" sz="1200" dirty="0" err="1">
                  <a:latin typeface="Arial" pitchFamily="34" charset="0"/>
                  <a:cs typeface="Arial" pitchFamily="34" charset="0"/>
                </a:rPr>
                <a:t>Robonaut</a:t>
              </a:r>
              <a:r>
                <a:rPr lang="en-US" sz="1200" dirty="0">
                  <a:latin typeface="Arial" pitchFamily="34" charset="0"/>
                  <a:cs typeface="Arial" pitchFamily="34" charset="0"/>
                </a:rPr>
                <a:t>)</a:t>
              </a:r>
            </a:p>
          </p:txBody>
        </p:sp>
      </p:grp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811362" y="3546157"/>
            <a:ext cx="157767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>Firefighting robot</a:t>
            </a: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(Purdue Univ.)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9" name="Group 27"/>
          <p:cNvGrpSpPr/>
          <p:nvPr/>
        </p:nvGrpSpPr>
        <p:grpSpPr>
          <a:xfrm>
            <a:off x="407368" y="4648200"/>
            <a:ext cx="2018501" cy="1650683"/>
            <a:chOff x="6034815" y="1889760"/>
            <a:chExt cx="2018501" cy="1650683"/>
          </a:xfrm>
        </p:grpSpPr>
        <p:sp>
          <p:nvSpPr>
            <p:cNvPr id="30" name="TextBox 29"/>
            <p:cNvSpPr txBox="1"/>
            <p:nvPr/>
          </p:nvSpPr>
          <p:spPr>
            <a:xfrm>
              <a:off x="6034815" y="3048000"/>
              <a:ext cx="201850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On the road</a:t>
              </a:r>
            </a:p>
            <a:p>
              <a:pPr algn="ctr"/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(Stanford winner “Stanley”)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1" name="Picture 2" descr="C:\Workstuff\MAE_547\Multimedia\DARPA_Grand_Challenge_StanfordStanley.JP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237130" y="1889760"/>
              <a:ext cx="1613871" cy="1143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2" name="Text Box 13"/>
          <p:cNvSpPr txBox="1">
            <a:spLocks noChangeArrowheads="1"/>
          </p:cNvSpPr>
          <p:nvPr/>
        </p:nvSpPr>
        <p:spPr bwMode="auto">
          <a:xfrm>
            <a:off x="3557940" y="3546157"/>
            <a:ext cx="202812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>On military missions</a:t>
            </a: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(Boston Dynamics Wildcat)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Boston Dynamics Wildcat_excerp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200400" y="1412557"/>
            <a:ext cx="2743200" cy="2057400"/>
          </a:xfrm>
          <a:prstGeom prst="rect">
            <a:avLst/>
          </a:prstGeom>
        </p:spPr>
      </p:pic>
      <p:pic>
        <p:nvPicPr>
          <p:cNvPr id="10" name="Purdue Univ_Firefighting robot_excerpt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28600" y="1412557"/>
            <a:ext cx="2743200" cy="2057400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2833237" y="4648200"/>
            <a:ext cx="2060679" cy="1642224"/>
            <a:chOff x="2377682" y="5188697"/>
            <a:chExt cx="2060679" cy="1642224"/>
          </a:xfrm>
        </p:grpSpPr>
        <p:pic>
          <p:nvPicPr>
            <p:cNvPr id="34" name="Picture 2" descr="Eddy current test robot"/>
            <p:cNvPicPr>
              <a:picLocks noChangeAspect="1" noChangeArrowheads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694"/>
            <a:stretch/>
          </p:blipFill>
          <p:spPr bwMode="auto">
            <a:xfrm>
              <a:off x="2377682" y="5188697"/>
              <a:ext cx="2060679" cy="1143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Text Box 13"/>
            <p:cNvSpPr txBox="1">
              <a:spLocks noChangeArrowheads="1"/>
            </p:cNvSpPr>
            <p:nvPr/>
          </p:nvSpPr>
          <p:spPr bwMode="auto">
            <a:xfrm>
              <a:off x="2619183" y="6338478"/>
              <a:ext cx="1577676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Underground</a:t>
              </a:r>
            </a:p>
            <a:p>
              <a:pPr algn="ctr"/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(</a:t>
              </a:r>
              <a:r>
                <a:rPr lang="en-US" sz="1200" dirty="0" err="1" smtClean="0">
                  <a:latin typeface="Arial" pitchFamily="34" charset="0"/>
                  <a:cs typeface="Arial" pitchFamily="34" charset="0"/>
                </a:rPr>
                <a:t>INspector</a:t>
              </a:r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 Systems)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6" name="Text Box 18"/>
          <p:cNvSpPr txBox="1">
            <a:spLocks noChangeArrowheads="1"/>
          </p:cNvSpPr>
          <p:nvPr/>
        </p:nvSpPr>
        <p:spPr bwMode="auto">
          <a:xfrm>
            <a:off x="6309423" y="3546157"/>
            <a:ext cx="2468753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>In collapsed buildings</a:t>
            </a: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(Aerial swarm robots, Penn Univ.)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Aerial swarm robots_excerpt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172200" y="1412557"/>
            <a:ext cx="27432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 fullScrn="1">
              <p:cMediaNode vol="80000">
                <p:cTn id="13" fill="remove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 fullScrn="1">
              <p:cMediaNode vol="80000">
                <p:cTn id="19" fill="remove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Robots helping people…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 have fun!</a:t>
            </a:r>
            <a:endParaRPr lang="en-US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4038600" y="4230606"/>
            <a:ext cx="2743200" cy="2580323"/>
            <a:chOff x="3197891" y="4256341"/>
            <a:chExt cx="2743200" cy="2580323"/>
          </a:xfrm>
        </p:grpSpPr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3335115" y="6344221"/>
              <a:ext cx="2468753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Playing music</a:t>
              </a:r>
            </a:p>
            <a:p>
              <a:pPr algn="ctr"/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(Aerial swarm robots, Penn Univ.)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" name="Aerial swarm robots_Playing music_excerpt.wmv">
              <a:hlinkClick r:id="" action="ppaction://media"/>
            </p:cNvPr>
            <p:cNvPicPr>
              <a:picLocks noChangeAspect="1"/>
            </p:cNvPicPr>
            <p:nvPr>
              <a:videoFile r:link="rId8"/>
              <p:extLst>
                <p:ext uri="{DAA4B4D4-6D71-4841-9C94-3DE7FCFB9230}">
                  <p14:media xmlns:p14="http://schemas.microsoft.com/office/powerpoint/2010/main" r:link="rId7"/>
                </p:ext>
              </p:extLst>
            </p:nvPr>
          </p:nvPicPr>
          <p:blipFill>
            <a:blip r:embed="rId10"/>
            <a:stretch>
              <a:fillRect/>
            </a:stretch>
          </p:blipFill>
          <p:spPr>
            <a:xfrm>
              <a:off x="3197891" y="4256341"/>
              <a:ext cx="2743200" cy="2057400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607694" y="1371600"/>
            <a:ext cx="3660459" cy="2565037"/>
            <a:chOff x="420624" y="1397335"/>
            <a:chExt cx="3660459" cy="2565037"/>
          </a:xfrm>
        </p:grpSpPr>
        <p:sp>
          <p:nvSpPr>
            <p:cNvPr id="7" name="TextBox 6"/>
            <p:cNvSpPr txBox="1"/>
            <p:nvPr/>
          </p:nvSpPr>
          <p:spPr>
            <a:xfrm>
              <a:off x="1578585" y="3469929"/>
              <a:ext cx="134453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Star Tours ride</a:t>
              </a:r>
            </a:p>
            <a:p>
              <a:pPr algn="ctr"/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(Disneyland)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" name="Star Tours Backstage - VIP Room - Disneyland Paris">
              <a:hlinkClick r:id="" action="ppaction://media"/>
            </p:cNvPr>
            <p:cNvPicPr>
              <a:picLocks noChangeAspect="1"/>
            </p:cNvPicPr>
            <p:nvPr>
              <a:videoFile r:link="rId6"/>
              <p:extLst>
                <p:ext uri="{DAA4B4D4-6D71-4841-9C94-3DE7FCFB9230}">
                  <p14:media xmlns:p14="http://schemas.microsoft.com/office/powerpoint/2010/main" r:link="rId5"/>
                </p:ext>
              </p:extLst>
            </p:nvPr>
          </p:nvPicPr>
          <p:blipFill>
            <a:blip r:embed="rId11"/>
            <a:stretch>
              <a:fillRect/>
            </a:stretch>
          </p:blipFill>
          <p:spPr>
            <a:xfrm>
              <a:off x="420624" y="1397335"/>
              <a:ext cx="3660459" cy="2057400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4875847" y="1371600"/>
            <a:ext cx="3660458" cy="2380371"/>
            <a:chOff x="5026342" y="1397335"/>
            <a:chExt cx="3660458" cy="2380371"/>
          </a:xfrm>
        </p:grpSpPr>
        <p:pic>
          <p:nvPicPr>
            <p:cNvPr id="8" name="CCTV Spring Festival Gala had 540 robots &amp; 29 drones dancing to the lyrics">
              <a:hlinkClick r:id="" action="ppaction://media"/>
            </p:cNvPr>
            <p:cNvPicPr>
              <a:picLocks noChangeAspect="1"/>
            </p:cNvPicPr>
            <p:nvPr>
              <a:videoFile r:link="rId4"/>
              <p:extLst>
                <p:ext uri="{DAA4B4D4-6D71-4841-9C94-3DE7FCFB9230}">
                  <p14:media xmlns:p14="http://schemas.microsoft.com/office/powerpoint/2010/main" r:link="rId3"/>
                </p:ext>
              </p:extLst>
            </p:nvPr>
          </p:nvPicPr>
          <p:blipFill>
            <a:blip r:embed="rId12"/>
            <a:stretch>
              <a:fillRect/>
            </a:stretch>
          </p:blipFill>
          <p:spPr>
            <a:xfrm>
              <a:off x="5026342" y="1397335"/>
              <a:ext cx="3660458" cy="2057400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5723343" y="3469929"/>
              <a:ext cx="22664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Chinese New Year festival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992112" y="4587399"/>
            <a:ext cx="1961103" cy="1685749"/>
            <a:chOff x="7182897" y="4613134"/>
            <a:chExt cx="1961103" cy="1685749"/>
          </a:xfrm>
        </p:grpSpPr>
        <p:sp>
          <p:nvSpPr>
            <p:cNvPr id="16" name="TextBox 15"/>
            <p:cNvSpPr txBox="1"/>
            <p:nvPr/>
          </p:nvSpPr>
          <p:spPr>
            <a:xfrm>
              <a:off x="7643113" y="5806440"/>
              <a:ext cx="104067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BB-8 robot</a:t>
              </a:r>
            </a:p>
            <a:p>
              <a:pPr algn="ctr"/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(Sphero)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182897" y="4613134"/>
              <a:ext cx="1961103" cy="1143000"/>
            </a:xfrm>
            <a:prstGeom prst="rect">
              <a:avLst/>
            </a:prstGeom>
          </p:spPr>
        </p:pic>
      </p:grpSp>
      <p:sp>
        <p:nvSpPr>
          <p:cNvPr id="27" name="Text Box 18"/>
          <p:cNvSpPr txBox="1">
            <a:spLocks noChangeArrowheads="1"/>
          </p:cNvSpPr>
          <p:nvPr/>
        </p:nvSpPr>
        <p:spPr bwMode="auto">
          <a:xfrm>
            <a:off x="872577" y="6333726"/>
            <a:ext cx="229421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>Robot soccer competitions</a:t>
            </a:r>
          </a:p>
        </p:txBody>
      </p:sp>
      <p:pic>
        <p:nvPicPr>
          <p:cNvPr id="20" name="Robots playing soccer at RoboCup 2015 is like watching toddlers learn to kick  Mashabl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89457" y="4238589"/>
            <a:ext cx="3660458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>
                <p:cTn id="2" fill="remove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 fullScrn="1"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 fullScrn="1">
              <p:cMediaNode vol="80000">
                <p:cTn id="4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 fullScrn="1"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Robots helping people…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 learn from nature!</a:t>
            </a:r>
            <a:endParaRPr lang="en-US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 Box 26"/>
          <p:cNvSpPr txBox="1">
            <a:spLocks noChangeArrowheads="1"/>
          </p:cNvSpPr>
          <p:nvPr/>
        </p:nvSpPr>
        <p:spPr bwMode="auto">
          <a:xfrm>
            <a:off x="1131019" y="3850957"/>
            <a:ext cx="247823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AmphiBot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swimming snake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(EPFL)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4693025" y="4800600"/>
            <a:ext cx="1584087" cy="1650683"/>
            <a:chOff x="6133905" y="2423160"/>
            <a:chExt cx="1584087" cy="1650683"/>
          </a:xfrm>
        </p:grpSpPr>
        <p:sp>
          <p:nvSpPr>
            <p:cNvPr id="22" name="Text Box 18"/>
            <p:cNvSpPr txBox="1">
              <a:spLocks noChangeArrowheads="1"/>
            </p:cNvSpPr>
            <p:nvPr/>
          </p:nvSpPr>
          <p:spPr bwMode="auto">
            <a:xfrm>
              <a:off x="6133905" y="3581400"/>
              <a:ext cx="1584087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Gecko robot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(Stanford University)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153" name="Picture 9" descr="C:\Workstuff\MAE_547\Multimedia\stickyBot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464488" y="2423160"/>
              <a:ext cx="922920" cy="1143000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/>
        </p:nvGrpSpPr>
        <p:grpSpPr>
          <a:xfrm>
            <a:off x="352957" y="4800600"/>
            <a:ext cx="1981200" cy="1657142"/>
            <a:chOff x="4240471" y="1488093"/>
            <a:chExt cx="1981200" cy="1657142"/>
          </a:xfrm>
        </p:grpSpPr>
        <p:pic>
          <p:nvPicPr>
            <p:cNvPr id="6157" name="Picture 13" descr="C:\Workstuff\MAE_547\Multimedia\Actroid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96667" y="1488093"/>
              <a:ext cx="1468808" cy="1143000"/>
            </a:xfrm>
            <a:prstGeom prst="rect">
              <a:avLst/>
            </a:prstGeom>
            <a:noFill/>
          </p:spPr>
        </p:pic>
        <p:sp>
          <p:nvSpPr>
            <p:cNvPr id="38" name="Text Box 26"/>
            <p:cNvSpPr txBox="1">
              <a:spLocks noChangeArrowheads="1"/>
            </p:cNvSpPr>
            <p:nvPr/>
          </p:nvSpPr>
          <p:spPr bwMode="auto">
            <a:xfrm>
              <a:off x="4240471" y="2652792"/>
              <a:ext cx="1981200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 err="1" smtClean="0">
                  <a:latin typeface="Arial" pitchFamily="34" charset="0"/>
                  <a:cs typeface="Arial" pitchFamily="34" charset="0"/>
                </a:rPr>
                <a:t>Actroid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(Osaka University, Japan)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687114" y="4800600"/>
            <a:ext cx="1652954" cy="1658303"/>
            <a:chOff x="525911" y="4930140"/>
            <a:chExt cx="1652954" cy="1658303"/>
          </a:xfrm>
        </p:grpSpPr>
        <p:pic>
          <p:nvPicPr>
            <p:cNvPr id="6158" name="Picture 14" descr="C:\Workstuff\MAE_547\Multimedia\AquaJelly_Festo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25911" y="4930140"/>
              <a:ext cx="1652954" cy="1143000"/>
            </a:xfrm>
            <a:prstGeom prst="rect">
              <a:avLst/>
            </a:prstGeom>
            <a:noFill/>
          </p:spPr>
        </p:pic>
        <p:sp>
          <p:nvSpPr>
            <p:cNvPr id="41" name="Text Box 18"/>
            <p:cNvSpPr txBox="1">
              <a:spLocks noChangeArrowheads="1"/>
            </p:cNvSpPr>
            <p:nvPr/>
          </p:nvSpPr>
          <p:spPr bwMode="auto">
            <a:xfrm>
              <a:off x="871327" y="6096000"/>
              <a:ext cx="962123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 smtClean="0">
                  <a:latin typeface="Arial" pitchFamily="34" charset="0"/>
                  <a:cs typeface="Arial" pitchFamily="34" charset="0"/>
                </a:rPr>
                <a:t>AquaJelly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(</a:t>
              </a:r>
              <a:r>
                <a:rPr lang="en-US" sz="1200" dirty="0" err="1" smtClean="0">
                  <a:latin typeface="Arial" pitchFamily="34" charset="0"/>
                  <a:cs typeface="Arial" pitchFamily="34" charset="0"/>
                </a:rPr>
                <a:t>Festo</a:t>
              </a:r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)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630069" y="4800600"/>
            <a:ext cx="2160976" cy="1650683"/>
            <a:chOff x="5692381" y="4930011"/>
            <a:chExt cx="2160976" cy="1650683"/>
          </a:xfrm>
        </p:grpSpPr>
        <p:sp>
          <p:nvSpPr>
            <p:cNvPr id="31" name="Text Box 18"/>
            <p:cNvSpPr txBox="1">
              <a:spLocks noChangeArrowheads="1"/>
            </p:cNvSpPr>
            <p:nvPr/>
          </p:nvSpPr>
          <p:spPr bwMode="auto">
            <a:xfrm>
              <a:off x="5692381" y="6088251"/>
              <a:ext cx="2160976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 smtClean="0">
                  <a:latin typeface="Arial" pitchFamily="34" charset="0"/>
                  <a:cs typeface="Arial" pitchFamily="34" charset="0"/>
                </a:rPr>
                <a:t>RoboFly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(Harvard Univ., UC Berkeley)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2" name="Picture 11" descr="wings">
              <a:hlinkClick r:id="rId10" action="ppaction://hlinkfile"/>
            </p:cNvPr>
            <p:cNvPicPr>
              <a:picLocks noChangeAspect="1" noChangeArrowheads="1"/>
            </p:cNvPicPr>
            <p:nvPr/>
          </p:nvPicPr>
          <p:blipFill>
            <a:blip r:embed="rId11" cstate="print"/>
            <a:srcRect l="27350" t="17046" r="21037" b="11932"/>
            <a:stretch>
              <a:fillRect/>
            </a:stretch>
          </p:blipFill>
          <p:spPr bwMode="auto">
            <a:xfrm>
              <a:off x="6099911" y="4930011"/>
              <a:ext cx="1345911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5" name="Text Box 26"/>
          <p:cNvSpPr txBox="1">
            <a:spLocks noChangeArrowheads="1"/>
          </p:cNvSpPr>
          <p:nvPr/>
        </p:nvSpPr>
        <p:spPr bwMode="auto">
          <a:xfrm>
            <a:off x="5534744" y="3850957"/>
            <a:ext cx="247823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Robo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Raven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(Univ. of Maryland)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Robo Raven (UMD Robotics)_EXCERP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740275" y="1412557"/>
            <a:ext cx="4067175" cy="2286000"/>
          </a:xfrm>
          <a:prstGeom prst="rect">
            <a:avLst/>
          </a:prstGeom>
        </p:spPr>
      </p:pic>
      <p:pic>
        <p:nvPicPr>
          <p:cNvPr id="9" name="AmphiBot III at the first human-robot swimming rac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36550" y="1416186"/>
            <a:ext cx="406717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latin typeface="Arial" pitchFamily="34" charset="0"/>
                <a:cs typeface="Arial" pitchFamily="34" charset="0"/>
              </a:rPr>
              <a:t>Robots helping people…</a:t>
            </a:r>
            <a:r>
              <a:rPr lang="en-US" sz="3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 engage with others!</a:t>
            </a:r>
            <a:endParaRPr lang="en-US" sz="3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2635701" y="4434840"/>
            <a:ext cx="387259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>Social robots for developmental disorders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(National Institute of Inform. and Comm. Tech., Japan)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Keepon social robot_excerp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38400" y="1219200"/>
            <a:ext cx="4267200" cy="32004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410625" y="5169862"/>
            <a:ext cx="2933700" cy="1705769"/>
            <a:chOff x="-1122481" y="4572000"/>
            <a:chExt cx="2933700" cy="1705769"/>
          </a:xfrm>
        </p:grpSpPr>
        <p:sp>
          <p:nvSpPr>
            <p:cNvPr id="20" name="Text Box 26"/>
            <p:cNvSpPr txBox="1">
              <a:spLocks noChangeArrowheads="1"/>
            </p:cNvSpPr>
            <p:nvPr/>
          </p:nvSpPr>
          <p:spPr bwMode="auto">
            <a:xfrm>
              <a:off x="-1122481" y="5785644"/>
              <a:ext cx="2933700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Kismet and Leonardo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(MIT Media Lab)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1" name="Group 17"/>
            <p:cNvGrpSpPr/>
            <p:nvPr/>
          </p:nvGrpSpPr>
          <p:grpSpPr>
            <a:xfrm>
              <a:off x="-1092516" y="4572000"/>
              <a:ext cx="2873770" cy="1143000"/>
              <a:chOff x="685800" y="1507331"/>
              <a:chExt cx="2873770" cy="1143000"/>
            </a:xfrm>
          </p:grpSpPr>
          <p:pic>
            <p:nvPicPr>
              <p:cNvPr id="23" name="Picture 3" descr="C:\Workstuff\MAE_547\Multimedia\kismet.jp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85800" y="1507331"/>
                <a:ext cx="1584313" cy="1143000"/>
              </a:xfrm>
              <a:prstGeom prst="rect">
                <a:avLst/>
              </a:prstGeom>
              <a:noFill/>
            </p:spPr>
          </p:pic>
          <p:pic>
            <p:nvPicPr>
              <p:cNvPr id="24" name="Picture 4" descr="C:\Workstuff\MAE_547\Multimedia\leonardo robot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311707" y="1507331"/>
                <a:ext cx="1247863" cy="114300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99204" y="5169862"/>
            <a:ext cx="1618191" cy="1143000"/>
          </a:xfrm>
          <a:prstGeom prst="rect">
            <a:avLst/>
          </a:prstGeom>
        </p:spPr>
      </p:pic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5041449" y="6383506"/>
            <a:ext cx="29337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>Social robots for autism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latin typeface="Arial" pitchFamily="34" charset="0"/>
                <a:cs typeface="Arial" pitchFamily="34" charset="0"/>
              </a:rPr>
              <a:t>Robots helping people…</a:t>
            </a:r>
            <a:r>
              <a:rPr lang="en-US" sz="3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 care for themselves!</a:t>
            </a:r>
            <a:endParaRPr lang="en-US" sz="3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21762" y="4742368"/>
            <a:ext cx="2082619" cy="1649047"/>
            <a:chOff x="5613488" y="4939078"/>
            <a:chExt cx="2082619" cy="1649047"/>
          </a:xfrm>
        </p:grpSpPr>
        <p:sp>
          <p:nvSpPr>
            <p:cNvPr id="29" name="Text Box 26"/>
            <p:cNvSpPr txBox="1">
              <a:spLocks noChangeArrowheads="1"/>
            </p:cNvSpPr>
            <p:nvPr/>
          </p:nvSpPr>
          <p:spPr bwMode="auto">
            <a:xfrm>
              <a:off x="5825704" y="6096000"/>
              <a:ext cx="1658187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Vacuuming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(Roomba, iRobot)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123" name="Picture 3" descr="C:\Workstuff\MAE_547\Multimedia\Roomba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613488" y="4939078"/>
              <a:ext cx="2082619" cy="1143000"/>
            </a:xfrm>
            <a:prstGeom prst="rect">
              <a:avLst/>
            </a:prstGeom>
            <a:noFill/>
          </p:spPr>
        </p:pic>
      </p:grpSp>
      <p:grpSp>
        <p:nvGrpSpPr>
          <p:cNvPr id="24" name="Group 23"/>
          <p:cNvGrpSpPr/>
          <p:nvPr/>
        </p:nvGrpSpPr>
        <p:grpSpPr>
          <a:xfrm>
            <a:off x="5438541" y="4742368"/>
            <a:ext cx="1260280" cy="1658303"/>
            <a:chOff x="3866405" y="3863340"/>
            <a:chExt cx="1260280" cy="1658303"/>
          </a:xfrm>
        </p:grpSpPr>
        <p:sp>
          <p:nvSpPr>
            <p:cNvPr id="22" name="Text Box 18"/>
            <p:cNvSpPr txBox="1">
              <a:spLocks noChangeArrowheads="1"/>
            </p:cNvSpPr>
            <p:nvPr/>
          </p:nvSpPr>
          <p:spPr bwMode="auto">
            <a:xfrm>
              <a:off x="3866405" y="5029200"/>
              <a:ext cx="1260280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Elder care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(RIKEN, Japan)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124" name="Picture 4" descr="C:\Workstuff\MAE_547\Multimedia\RI-MAN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130428" y="3863340"/>
              <a:ext cx="732234" cy="1143000"/>
            </a:xfrm>
            <a:prstGeom prst="rect">
              <a:avLst/>
            </a:prstGeom>
            <a:noFill/>
          </p:spPr>
        </p:pic>
      </p:grpSp>
      <p:grpSp>
        <p:nvGrpSpPr>
          <p:cNvPr id="26" name="Group 25"/>
          <p:cNvGrpSpPr/>
          <p:nvPr/>
        </p:nvGrpSpPr>
        <p:grpSpPr>
          <a:xfrm>
            <a:off x="2926143" y="4742368"/>
            <a:ext cx="2090636" cy="1650683"/>
            <a:chOff x="4255991" y="5076874"/>
            <a:chExt cx="2090636" cy="1650683"/>
          </a:xfrm>
        </p:grpSpPr>
        <p:sp>
          <p:nvSpPr>
            <p:cNvPr id="25" name="Text Box 18"/>
            <p:cNvSpPr txBox="1">
              <a:spLocks noChangeArrowheads="1"/>
            </p:cNvSpPr>
            <p:nvPr/>
          </p:nvSpPr>
          <p:spPr bwMode="auto">
            <a:xfrm>
              <a:off x="4255991" y="6235114"/>
              <a:ext cx="2090636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Assistive robot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(</a:t>
              </a:r>
              <a:r>
                <a:rPr lang="en-US" sz="1200" dirty="0" err="1" smtClean="0">
                  <a:latin typeface="Arial" pitchFamily="34" charset="0"/>
                  <a:cs typeface="Arial" pitchFamily="34" charset="0"/>
                </a:rPr>
                <a:t>Fraunhofer</a:t>
              </a:r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 Inst., Germany)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126" name="Picture 6" descr="C:\Workstuff\MAE_547\Multimedia\Care-O-bot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539309" y="5076874"/>
              <a:ext cx="1524000" cy="1143000"/>
            </a:xfrm>
            <a:prstGeom prst="rect">
              <a:avLst/>
            </a:prstGeom>
            <a:noFill/>
          </p:spPr>
        </p:pic>
      </p:grpSp>
      <p:grpSp>
        <p:nvGrpSpPr>
          <p:cNvPr id="31" name="Group 30"/>
          <p:cNvGrpSpPr/>
          <p:nvPr/>
        </p:nvGrpSpPr>
        <p:grpSpPr>
          <a:xfrm>
            <a:off x="7120583" y="4742368"/>
            <a:ext cx="1601656" cy="1658432"/>
            <a:chOff x="6283116" y="5105546"/>
            <a:chExt cx="1601656" cy="1658432"/>
          </a:xfrm>
        </p:grpSpPr>
        <p:pic>
          <p:nvPicPr>
            <p:cNvPr id="5127" name="Picture 7" descr="C:\Workstuff\MAE_547\Multimedia\museumGuide.jp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283116" y="5105546"/>
              <a:ext cx="1601656" cy="1143000"/>
            </a:xfrm>
            <a:prstGeom prst="rect">
              <a:avLst/>
            </a:prstGeom>
            <a:noFill/>
          </p:spPr>
        </p:pic>
        <p:sp>
          <p:nvSpPr>
            <p:cNvPr id="28" name="Text Box 18"/>
            <p:cNvSpPr txBox="1">
              <a:spLocks noChangeArrowheads="1"/>
            </p:cNvSpPr>
            <p:nvPr/>
          </p:nvSpPr>
          <p:spPr bwMode="auto">
            <a:xfrm>
              <a:off x="6404912" y="6271535"/>
              <a:ext cx="1358065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Museum guide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(Fujitsu)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1702326" y="3810000"/>
            <a:ext cx="133562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>Robot Chef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Moley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Robotics)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JACO Rehab Edition by Kinov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740275" y="1371600"/>
            <a:ext cx="4067175" cy="2286000"/>
          </a:xfrm>
          <a:prstGeom prst="rect">
            <a:avLst/>
          </a:prstGeom>
        </p:spPr>
      </p:pic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5880829" y="3810000"/>
            <a:ext cx="178606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>Feeding themselves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Kinova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Robotics)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Could This Robot Chef Change The Future Of Cookin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36550" y="1371600"/>
            <a:ext cx="406717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28760" cy="1143000"/>
          </a:xfrm>
        </p:spPr>
        <p:txBody>
          <a:bodyPr>
            <a:normAutofit/>
          </a:bodyPr>
          <a:lstStyle/>
          <a:p>
            <a:r>
              <a:rPr lang="en-US" sz="2900" b="1" dirty="0" smtClean="0">
                <a:latin typeface="Arial" pitchFamily="34" charset="0"/>
                <a:cs typeface="Arial" pitchFamily="34" charset="0"/>
              </a:rPr>
              <a:t>Robots helping people…</a:t>
            </a:r>
            <a:r>
              <a:rPr lang="en-US" sz="29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 be healthy and happy!</a:t>
            </a:r>
            <a:endParaRPr lang="en-US" sz="29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6710606" y="4721352"/>
            <a:ext cx="1747594" cy="1658303"/>
            <a:chOff x="1067409" y="2263140"/>
            <a:chExt cx="1747594" cy="1658303"/>
          </a:xfrm>
        </p:grpSpPr>
        <p:sp>
          <p:nvSpPr>
            <p:cNvPr id="9" name="TextBox 8"/>
            <p:cNvSpPr txBox="1"/>
            <p:nvPr/>
          </p:nvSpPr>
          <p:spPr>
            <a:xfrm>
              <a:off x="1067409" y="3429000"/>
              <a:ext cx="174759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Surgical Systems</a:t>
              </a:r>
            </a:p>
            <a:p>
              <a:pPr algn="ctr"/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(Intuitive Surgical, Inc.)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51" name="Picture 3" descr="C:\Workstuff\MAE_547\Multimedia\DaVinciSurgicalRobot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113977" y="2263140"/>
              <a:ext cx="1654458" cy="1143000"/>
            </a:xfrm>
            <a:prstGeom prst="rect">
              <a:avLst/>
            </a:prstGeom>
            <a:noFill/>
          </p:spPr>
        </p:pic>
      </p:grpSp>
      <p:grpSp>
        <p:nvGrpSpPr>
          <p:cNvPr id="26" name="Group 25"/>
          <p:cNvGrpSpPr/>
          <p:nvPr/>
        </p:nvGrpSpPr>
        <p:grpSpPr>
          <a:xfrm>
            <a:off x="533400" y="4721352"/>
            <a:ext cx="2055813" cy="1650365"/>
            <a:chOff x="1219200" y="5145533"/>
            <a:chExt cx="2055813" cy="1650365"/>
          </a:xfrm>
        </p:grpSpPr>
        <p:sp>
          <p:nvSpPr>
            <p:cNvPr id="22" name="Text Box 18"/>
            <p:cNvSpPr txBox="1">
              <a:spLocks noChangeArrowheads="1"/>
            </p:cNvSpPr>
            <p:nvPr/>
          </p:nvSpPr>
          <p:spPr bwMode="auto">
            <a:xfrm>
              <a:off x="1219200" y="6303773"/>
              <a:ext cx="2055813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latin typeface="Arial" pitchFamily="34" charset="0"/>
                  <a:cs typeface="Arial" pitchFamily="34" charset="0"/>
                </a:rPr>
                <a:t>Prosthetic legs and feet</a:t>
              </a:r>
            </a:p>
            <a:p>
              <a:pPr algn="ctr"/>
              <a:r>
                <a:rPr lang="en-US" sz="1200" dirty="0">
                  <a:latin typeface="Arial" pitchFamily="34" charset="0"/>
                  <a:cs typeface="Arial" pitchFamily="34" charset="0"/>
                </a:rPr>
                <a:t>(Otto Bock C-Leg)</a:t>
              </a:r>
            </a:p>
          </p:txBody>
        </p:sp>
        <p:pic>
          <p:nvPicPr>
            <p:cNvPr id="23" name="Picture 20" descr="C-Leg_Descent"/>
            <p:cNvPicPr>
              <a:picLocks noChangeAspect="1" noChangeArrowheads="1"/>
            </p:cNvPicPr>
            <p:nvPr/>
          </p:nvPicPr>
          <p:blipFill>
            <a:blip r:embed="rId10" cstate="print"/>
            <a:srcRect l="23158" r="6316" b="4062"/>
            <a:stretch>
              <a:fillRect/>
            </a:stretch>
          </p:blipFill>
          <p:spPr bwMode="auto">
            <a:xfrm>
              <a:off x="1841693" y="5145533"/>
              <a:ext cx="810826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1617827" y="3543300"/>
            <a:ext cx="1640193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SuitX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Exoskeleton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(US Bionics)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auto">
          <a:xfrm>
            <a:off x="3352800" y="6324600"/>
            <a:ext cx="24384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>Prosthetic arms</a:t>
            </a: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(Univ. of Pittsburgh)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60 Minutes_prosthetics_3min52sec_excerp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200400" y="4191000"/>
            <a:ext cx="2743200" cy="2057400"/>
          </a:xfrm>
          <a:prstGeom prst="rect">
            <a:avLst/>
          </a:prstGeom>
        </p:spPr>
      </p:pic>
      <p:pic>
        <p:nvPicPr>
          <p:cNvPr id="14" name="PARO Therapeutic robot baby seal for people with dementia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875848" y="1447800"/>
            <a:ext cx="3660458" cy="2057400"/>
          </a:xfrm>
          <a:prstGeom prst="rect">
            <a:avLst/>
          </a:prstGeom>
        </p:spPr>
      </p:pic>
      <p:pic>
        <p:nvPicPr>
          <p:cNvPr id="6" name="Playing Soccer in Phoenix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07695" y="1447800"/>
            <a:ext cx="3660458" cy="2057400"/>
          </a:xfrm>
          <a:prstGeom prst="rect">
            <a:avLst/>
          </a:prstGeom>
        </p:spPr>
      </p:pic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5485230" y="3543300"/>
            <a:ext cx="244169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>Robots for dementia therapy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(Paro robot seal)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 fullScrn="1"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1" t="2766" r="19161" b="-2766"/>
          <a:stretch/>
        </p:blipFill>
        <p:spPr>
          <a:xfrm>
            <a:off x="5334000" y="4321066"/>
            <a:ext cx="2286000" cy="2286000"/>
          </a:xfrm>
          <a:prstGeom prst="ellipse">
            <a:avLst/>
          </a:prstGeom>
          <a:ln w="44450" cmpd="dbl">
            <a:solidFill>
              <a:srgbClr val="0000FF"/>
            </a:solidFill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9" t="-8131" r="11968" b="-7076"/>
          <a:stretch/>
        </p:blipFill>
        <p:spPr bwMode="auto">
          <a:xfrm>
            <a:off x="1527048" y="4319581"/>
            <a:ext cx="2282952" cy="2288971"/>
          </a:xfrm>
          <a:prstGeom prst="ellipse">
            <a:avLst/>
          </a:prstGeom>
          <a:noFill/>
          <a:ln w="44450" cmpd="dbl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302" y="2743200"/>
            <a:ext cx="3961397" cy="1371600"/>
          </a:xfrm>
          <a:prstGeom prst="rect">
            <a:avLst/>
          </a:prstGeom>
        </p:spPr>
      </p:pic>
      <p:pic>
        <p:nvPicPr>
          <p:cNvPr id="5" name="Picture 4" descr="\\10.200.80.2\shared folder\Experiments\Digit control during object hand-off\photos\ABhori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9" t="-70895" r="8660" b="-66923"/>
          <a:stretch/>
        </p:blipFill>
        <p:spPr bwMode="auto">
          <a:xfrm>
            <a:off x="3429000" y="228600"/>
            <a:ext cx="2286000" cy="2286000"/>
          </a:xfrm>
          <a:prstGeom prst="ellipse">
            <a:avLst/>
          </a:prstGeom>
          <a:ln w="44450" cmpd="dbl">
            <a:solidFill>
              <a:srgbClr val="0000FF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68" t="10213" r="23351" b="638"/>
          <a:stretch/>
        </p:blipFill>
        <p:spPr>
          <a:xfrm>
            <a:off x="6629400" y="1371600"/>
            <a:ext cx="2286000" cy="2286000"/>
          </a:xfrm>
          <a:prstGeom prst="ellipse">
            <a:avLst/>
          </a:prstGeom>
          <a:ln w="44450" cmpd="dbl">
            <a:solidFill>
              <a:srgbClr val="0000FF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9" r="66108" b="24471"/>
          <a:stretch/>
        </p:blipFill>
        <p:spPr>
          <a:xfrm>
            <a:off x="228600" y="1371600"/>
            <a:ext cx="2286000" cy="2286000"/>
          </a:xfrm>
          <a:prstGeom prst="ellipse">
            <a:avLst/>
          </a:prstGeom>
          <a:ln w="44450" cmpd="dbl">
            <a:solidFill>
              <a:srgbClr val="0000FF"/>
            </a:solidFill>
          </a:ln>
        </p:spPr>
      </p:pic>
      <p:grpSp>
        <p:nvGrpSpPr>
          <p:cNvPr id="8" name="Group 7"/>
          <p:cNvGrpSpPr/>
          <p:nvPr/>
        </p:nvGrpSpPr>
        <p:grpSpPr>
          <a:xfrm>
            <a:off x="7763256" y="5804364"/>
            <a:ext cx="1380744" cy="1053636"/>
            <a:chOff x="9233589" y="3701458"/>
            <a:chExt cx="1380744" cy="1053636"/>
          </a:xfrm>
        </p:grpSpPr>
        <p:pic>
          <p:nvPicPr>
            <p:cNvPr id="11" name="Picture 1" descr="C:\Workstuff\Multimedia\Logos\FundingAgencies\NSF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9581061" y="3701458"/>
              <a:ext cx="685800" cy="685800"/>
            </a:xfrm>
            <a:prstGeom prst="rect">
              <a:avLst/>
            </a:prstGeom>
            <a:noFill/>
          </p:spPr>
        </p:pic>
        <p:sp>
          <p:nvSpPr>
            <p:cNvPr id="12" name="Text Box 3"/>
            <p:cNvSpPr txBox="1">
              <a:spLocks noChangeArrowheads="1"/>
            </p:cNvSpPr>
            <p:nvPr/>
          </p:nvSpPr>
          <p:spPr bwMode="auto">
            <a:xfrm>
              <a:off x="9233589" y="4389334"/>
              <a:ext cx="1380744" cy="365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37" tIns="45717" rIns="91437" bIns="45717" anchor="b">
              <a:spAutoFit/>
            </a:bodyPr>
            <a:lstStyle/>
            <a:p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CAREER #0954254/1461547</a:t>
              </a:r>
            </a:p>
            <a:p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GARDE #1264444/1461630</a:t>
              </a:r>
            </a:p>
            <a:p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NRI-Small #1208519/1463960</a:t>
              </a:r>
              <a:endParaRPr lang="en-US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567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VJSANTOS@DMLKFENFUVWYY577" val="3515"/>
  <p:tag name="FIRSTVJSANTOS@JOVTQRSZX3200000" val="424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1138</TotalTime>
  <Words>337</Words>
  <Application>Microsoft Office PowerPoint</Application>
  <PresentationFormat>On-screen Show (4:3)</PresentationFormat>
  <Paragraphs>86</Paragraphs>
  <Slides>9</Slides>
  <Notes>5</Notes>
  <HiddenSlides>0</HiddenSlides>
  <MMClips>16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Calibri</vt:lpstr>
      <vt:lpstr>Arial</vt:lpstr>
      <vt:lpstr>Office Theme</vt:lpstr>
      <vt:lpstr>PowerPoint Presentation</vt:lpstr>
      <vt:lpstr>Robots helping people…in factories!</vt:lpstr>
      <vt:lpstr>Robots helping people…in dangerous places!</vt:lpstr>
      <vt:lpstr>Robots helping people…to have fun!</vt:lpstr>
      <vt:lpstr>Robots helping people…to learn from nature!</vt:lpstr>
      <vt:lpstr>Robots helping people…to engage with others!</vt:lpstr>
      <vt:lpstr>Robots helping people…to care for themselves!</vt:lpstr>
      <vt:lpstr>Robots helping people…to be healthy and happy!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Outreach -- Robots helping people</dc:title>
  <dc:creator>VJSantos</dc:creator>
  <cp:lastModifiedBy>Veronica Santos</cp:lastModifiedBy>
  <cp:revision>20</cp:revision>
  <cp:lastPrinted>2016-02-18T17:39:21Z</cp:lastPrinted>
  <dcterms:created xsi:type="dcterms:W3CDTF">2008-08-25T06:31:19Z</dcterms:created>
  <dcterms:modified xsi:type="dcterms:W3CDTF">2017-09-21T17:55:26Z</dcterms:modified>
</cp:coreProperties>
</file>